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a40e2d6a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a40e2d6a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8252dc4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8252dc4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a40e2d6a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a40e2d6a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a40e2d6a0_4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a40e2d6a0_4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a40e2d6a0_4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a40e2d6a0_4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a40e2d6a0_4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a40e2d6a0_4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a40e2d6a0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a40e2d6a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a40e2d6a0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a40e2d6a0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a40e2d6a0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a40e2d6a0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a40e2d6a0_4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a40e2d6a0_4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a40e2d6a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a40e2d6a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a40e2d6a0_4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a40e2d6a0_4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a40e2d6a0_4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a40e2d6a0_4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a40e2d6a0_4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a40e2d6a0_4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a40e2d6a0_4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a40e2d6a0_4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a40e2d6a0_4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a40e2d6a0_4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a40e2d6a0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a40e2d6a0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5459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Auto-Encoding Variational Bayes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Kingma and Welling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594175" y="574475"/>
            <a:ext cx="6012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Variational Lower Bound- VLBO (1)</a:t>
            </a:r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75" y="1467500"/>
            <a:ext cx="6275149" cy="1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 rotWithShape="1">
          <a:blip r:embed="rId4">
            <a:alphaModFix/>
          </a:blip>
          <a:srcRect b="7340" l="1040" r="-1039" t="-7339"/>
          <a:stretch/>
        </p:blipFill>
        <p:spPr>
          <a:xfrm>
            <a:off x="509875" y="2983225"/>
            <a:ext cx="4888951" cy="3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25" y="3461144"/>
            <a:ext cx="3414400" cy="8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1725" y="3055182"/>
            <a:ext cx="3038224" cy="19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/>
        </p:nvSpPr>
        <p:spPr>
          <a:xfrm>
            <a:off x="670375" y="4513200"/>
            <a:ext cx="41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latin typeface="Raleway"/>
                <a:ea typeface="Raleway"/>
                <a:cs typeface="Raleway"/>
                <a:sym typeface="Raleway"/>
              </a:rPr>
              <a:t>Note</a:t>
            </a:r>
            <a:r>
              <a:rPr b="1" lang="en-GB" sz="1800">
                <a:latin typeface="Raleway"/>
                <a:ea typeface="Raleway"/>
                <a:cs typeface="Raleway"/>
                <a:sym typeface="Raleway"/>
              </a:rPr>
              <a:t>: VLBO aka ELBO</a:t>
            </a:r>
            <a:endParaRPr sz="600"/>
          </a:p>
        </p:txBody>
      </p:sp>
      <p:sp>
        <p:nvSpPr>
          <p:cNvPr id="244" name="Google Shape;244;p27"/>
          <p:cNvSpPr/>
          <p:nvPr/>
        </p:nvSpPr>
        <p:spPr>
          <a:xfrm>
            <a:off x="594175" y="4508775"/>
            <a:ext cx="2627400" cy="46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259400" y="1674775"/>
            <a:ext cx="80400" cy="9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259400" y="3170000"/>
            <a:ext cx="80400" cy="9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259400" y="4696650"/>
            <a:ext cx="80400" cy="9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5500975" y="2951225"/>
            <a:ext cx="3450900" cy="205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5209150" y="3170000"/>
            <a:ext cx="80400" cy="9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25" y="1261600"/>
            <a:ext cx="5077550" cy="370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>
            <p:ph idx="4294967295" type="title"/>
          </p:nvPr>
        </p:nvSpPr>
        <p:spPr>
          <a:xfrm>
            <a:off x="509875" y="516100"/>
            <a:ext cx="73038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Variational Lower Bound - VLBO (</a:t>
            </a:r>
            <a:r>
              <a:rPr lang="en-GB"/>
              <a:t>2</a:t>
            </a:r>
            <a:r>
              <a:rPr lang="en-GB">
                <a:solidFill>
                  <a:srgbClr val="000000"/>
                </a:solidFill>
              </a:rPr>
              <a:t>)</a:t>
            </a:r>
            <a:endParaRPr/>
          </a:p>
        </p:txBody>
      </p:sp>
      <p:sp>
        <p:nvSpPr>
          <p:cNvPr id="256" name="Google Shape;256;p28"/>
          <p:cNvSpPr txBox="1"/>
          <p:nvPr>
            <p:ph idx="4294967295" type="title"/>
          </p:nvPr>
        </p:nvSpPr>
        <p:spPr>
          <a:xfrm>
            <a:off x="6065625" y="3459825"/>
            <a:ext cx="284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VLBO Maximization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Minimize KL - Divergence</a:t>
            </a:r>
            <a:endParaRPr sz="1400"/>
          </a:p>
        </p:txBody>
      </p:sp>
      <p:sp>
        <p:nvSpPr>
          <p:cNvPr id="257" name="Google Shape;257;p28"/>
          <p:cNvSpPr txBox="1"/>
          <p:nvPr/>
        </p:nvSpPr>
        <p:spPr>
          <a:xfrm>
            <a:off x="6065625" y="18750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/>
              <a:t>G</a:t>
            </a:r>
            <a:r>
              <a:rPr b="1" lang="en-GB" sz="1600" u="sng"/>
              <a:t>oal:</a:t>
            </a:r>
            <a:endParaRPr b="1"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  <a:r>
              <a:rPr lang="en-GB"/>
              <a:t>earn </a:t>
            </a:r>
            <a:r>
              <a:rPr b="1" lang="en-GB"/>
              <a:t>ϕ</a:t>
            </a:r>
            <a:r>
              <a:rPr lang="en-GB"/>
              <a:t> and </a:t>
            </a:r>
            <a:r>
              <a:rPr b="1" lang="en-GB"/>
              <a:t>θ</a:t>
            </a:r>
            <a:r>
              <a:rPr lang="en-GB"/>
              <a:t> by maximizing the Variational Lower Bound (VLBO), which approximates the log-likelihood of the observed data.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/>
        </p:nvSpPr>
        <p:spPr>
          <a:xfrm>
            <a:off x="375950" y="711925"/>
            <a:ext cx="4447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The SGVB estimator and AEVB algorithm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3">
            <a:alphaModFix/>
          </a:blip>
          <a:srcRect b="18039" l="0" r="0" t="0"/>
          <a:stretch/>
        </p:blipFill>
        <p:spPr>
          <a:xfrm>
            <a:off x="184400" y="1455850"/>
            <a:ext cx="6070999" cy="2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3175"/>
            <a:ext cx="4535150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13425"/>
            <a:ext cx="8839201" cy="150142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/>
          <p:nvPr/>
        </p:nvSpPr>
        <p:spPr>
          <a:xfrm>
            <a:off x="184400" y="2887725"/>
            <a:ext cx="5814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0000"/>
                </a:solidFill>
              </a:rPr>
              <a:t>Stochastic Gradient Variational Bayes (SGVB) estimator</a:t>
            </a:r>
            <a:endParaRPr b="1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/>
        </p:nvSpPr>
        <p:spPr>
          <a:xfrm>
            <a:off x="815925" y="663925"/>
            <a:ext cx="5423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Algorithm</a:t>
            </a:r>
            <a:r>
              <a:rPr b="1" lang="en-GB" sz="1600"/>
              <a:t> to compute the stochastic gradients.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25" y="1544400"/>
            <a:ext cx="8383649" cy="2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/>
        </p:nvSpPr>
        <p:spPr>
          <a:xfrm>
            <a:off x="815925" y="663925"/>
            <a:ext cx="5423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/>
              <a:t>The reparameterization trick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0375"/>
            <a:ext cx="31051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025" y="1760375"/>
            <a:ext cx="31051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/>
          <p:nvPr/>
        </p:nvSpPr>
        <p:spPr>
          <a:xfrm>
            <a:off x="343975" y="2567750"/>
            <a:ext cx="62955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Choosing approaches :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b="1" lang="en-GB"/>
              <a:t>Tractable Inverse</a:t>
            </a:r>
            <a:r>
              <a:rPr b="1" lang="en-GB"/>
              <a:t> CDF.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/>
              <a:t>Analogous to the Gaussian.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/>
              <a:t>Composition: It is often possible to express random variables as different transformations of auxiliary variables.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/>
        </p:nvSpPr>
        <p:spPr>
          <a:xfrm>
            <a:off x="815925" y="663925"/>
            <a:ext cx="5423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/>
              <a:t>Example: Variational </a:t>
            </a:r>
            <a:r>
              <a:rPr lang="en-GB" sz="1200"/>
              <a:t>Autoencoder</a:t>
            </a:r>
            <a:endParaRPr sz="1200"/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25" y="1320425"/>
            <a:ext cx="6757600" cy="36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/>
        </p:nvSpPr>
        <p:spPr>
          <a:xfrm>
            <a:off x="815925" y="663925"/>
            <a:ext cx="5423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/>
              <a:t>Example: Variational Autoencoder</a:t>
            </a:r>
            <a:endParaRPr sz="1200"/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8425"/>
            <a:ext cx="8102278" cy="36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509875" y="516100"/>
            <a:ext cx="5793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Experiment Setup - </a:t>
            </a:r>
            <a:r>
              <a:rPr lang="en-GB">
                <a:solidFill>
                  <a:srgbClr val="CC4125"/>
                </a:solidFill>
              </a:rPr>
              <a:t>Datasets used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66000"/>
            <a:ext cx="3736225" cy="33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729" y="1366000"/>
            <a:ext cx="4833022" cy="3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509875" y="516100"/>
            <a:ext cx="68442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Experiments - </a:t>
            </a:r>
            <a:r>
              <a:rPr lang="en-GB">
                <a:solidFill>
                  <a:srgbClr val="CC4125"/>
                </a:solidFill>
              </a:rPr>
              <a:t>Implementation pipeline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75" y="2090050"/>
            <a:ext cx="8247423" cy="13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1732025" y="3927575"/>
            <a:ext cx="2098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VAE approximates latent features based on observed features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4775350" y="3966875"/>
            <a:ext cx="247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VAE reconstructs the observed features from latent variables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title"/>
          </p:nvPr>
        </p:nvSpPr>
        <p:spPr>
          <a:xfrm>
            <a:off x="509875" y="516100"/>
            <a:ext cx="85005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 - </a:t>
            </a:r>
            <a:r>
              <a:rPr lang="en-GB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Results (1):  </a:t>
            </a:r>
            <a:r>
              <a:rPr b="0" lang="en-GB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Likelihood lower bound</a:t>
            </a:r>
            <a:endParaRPr b="0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75" y="1553275"/>
            <a:ext cx="5976026" cy="30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/>
        </p:nvSpPr>
        <p:spPr>
          <a:xfrm>
            <a:off x="6675600" y="1750975"/>
            <a:ext cx="223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2"/>
                </a:solidFill>
              </a:rPr>
              <a:t>In all Experiments</a:t>
            </a:r>
            <a:endParaRPr b="1" sz="1800" u="sng">
              <a:solidFill>
                <a:schemeClr val="dk2"/>
              </a:solidFill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675600" y="2323675"/>
            <a:ext cx="24660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300"/>
              <a:buChar char="★"/>
            </a:pPr>
            <a:r>
              <a:rPr b="1" lang="en-GB" sz="1300">
                <a:solidFill>
                  <a:srgbClr val="CC4125"/>
                </a:solidFill>
              </a:rPr>
              <a:t>Faster convergence</a:t>
            </a:r>
            <a:endParaRPr b="1" sz="1300">
              <a:solidFill>
                <a:srgbClr val="CC4125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300"/>
              <a:buChar char="★"/>
            </a:pPr>
            <a:r>
              <a:rPr b="1" lang="en-GB" sz="1300">
                <a:solidFill>
                  <a:srgbClr val="CC4125"/>
                </a:solidFill>
              </a:rPr>
              <a:t>Reached better solution</a:t>
            </a:r>
            <a:endParaRPr b="1" sz="1300">
              <a:solidFill>
                <a:srgbClr val="CC4125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300"/>
              <a:buChar char="★"/>
            </a:pPr>
            <a:r>
              <a:rPr b="1" lang="en-GB" sz="1300">
                <a:solidFill>
                  <a:srgbClr val="CC4125"/>
                </a:solidFill>
              </a:rPr>
              <a:t>More latent variables did not result in more overfitting</a:t>
            </a:r>
            <a:endParaRPr b="1" sz="1300"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paper question ?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perform efficient inference and learning in directed probabilistic models with presence of 2  challenges 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latent variables with intractable posterior distributions.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datasets.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184" name="Google Shape;184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509875" y="516100"/>
            <a:ext cx="85005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 - </a:t>
            </a:r>
            <a:r>
              <a:rPr lang="en-GB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Results (2):  </a:t>
            </a:r>
            <a:r>
              <a:rPr b="0" lang="en-GB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Marginal Likelihood</a:t>
            </a:r>
            <a:endParaRPr b="0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387" y="1568600"/>
            <a:ext cx="7091224" cy="329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387950" y="556075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38"/>
          <p:cNvCxnSpPr/>
          <p:nvPr/>
        </p:nvCxnSpPr>
        <p:spPr>
          <a:xfrm>
            <a:off x="4569200" y="1904200"/>
            <a:ext cx="0" cy="2794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8" name="Google Shape;328;p38"/>
          <p:cNvSpPr txBox="1"/>
          <p:nvPr/>
        </p:nvSpPr>
        <p:spPr>
          <a:xfrm>
            <a:off x="350825" y="1502400"/>
            <a:ext cx="4123800" cy="21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rgbClr val="CC4125"/>
                </a:solidFill>
              </a:rPr>
              <a:t>Key Contributions:</a:t>
            </a:r>
            <a:endParaRPr b="1" sz="1300" u="sng">
              <a:solidFill>
                <a:srgbClr val="CC4125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Char char="★"/>
            </a:pPr>
            <a:r>
              <a:rPr lang="en-GB" sz="1200"/>
              <a:t>Efficient optimization of the Evidence Lower Bound (ELBO) using the </a:t>
            </a:r>
            <a:r>
              <a:rPr b="1" lang="en-GB" sz="1200"/>
              <a:t>reparameterization trick</a:t>
            </a:r>
            <a:r>
              <a:rPr lang="en-GB" sz="1200"/>
              <a:t>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n-GB" sz="1200"/>
              <a:t>Enabled scalable inference for high-dimensional latent variable models.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n-GB" sz="1200"/>
              <a:t>Paved the way for </a:t>
            </a:r>
            <a:r>
              <a:rPr b="1" lang="en-GB" sz="1200"/>
              <a:t>Variational Autoencoders (VAEs)</a:t>
            </a:r>
            <a:r>
              <a:rPr lang="en-GB" sz="1200"/>
              <a:t>, a widely-used generative model.</a:t>
            </a:r>
            <a:endParaRPr sz="1200"/>
          </a:p>
        </p:txBody>
      </p:sp>
      <p:sp>
        <p:nvSpPr>
          <p:cNvPr id="329" name="Google Shape;329;p38"/>
          <p:cNvSpPr txBox="1"/>
          <p:nvPr/>
        </p:nvSpPr>
        <p:spPr>
          <a:xfrm>
            <a:off x="4800600" y="1474525"/>
            <a:ext cx="43068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rgbClr val="CC4125"/>
                </a:solidFill>
              </a:rPr>
              <a:t>Strengths:</a:t>
            </a:r>
            <a:endParaRPr b="1" sz="1300" u="sng">
              <a:solidFill>
                <a:srgbClr val="CC4125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Char char="★"/>
            </a:pPr>
            <a:r>
              <a:rPr lang="en-GB" sz="1200"/>
              <a:t>Effective </a:t>
            </a:r>
            <a:r>
              <a:rPr b="1" lang="en-GB" sz="1200"/>
              <a:t>complex posterior distributions</a:t>
            </a:r>
            <a:r>
              <a:rPr lang="en-GB" sz="1200"/>
              <a:t> handling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n-GB" sz="1200"/>
              <a:t>Flexible and scalable framework for </a:t>
            </a:r>
            <a:r>
              <a:rPr b="1" lang="en-GB" sz="1200"/>
              <a:t>unsupervised learning</a:t>
            </a:r>
            <a:r>
              <a:rPr lang="en-GB" sz="1200"/>
              <a:t>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rgbClr val="CC4125"/>
                </a:solidFill>
              </a:rPr>
              <a:t>Limitations:</a:t>
            </a:r>
            <a:endParaRPr b="1" sz="1300" u="sng">
              <a:solidFill>
                <a:srgbClr val="CC4125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Char char="★"/>
            </a:pPr>
            <a:r>
              <a:rPr lang="en-GB" sz="1200"/>
              <a:t>Assumes a factorized Gaussian posterior (</a:t>
            </a:r>
            <a:r>
              <a:rPr b="1" lang="en-GB" sz="1200"/>
              <a:t>simplifying assumption</a:t>
            </a:r>
            <a:r>
              <a:rPr lang="en-GB" sz="1200"/>
              <a:t>).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n-GB" sz="1200"/>
              <a:t>Performance can degrade if true posteriors deviate significantly from the assumed form.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ctrTitle"/>
          </p:nvPr>
        </p:nvSpPr>
        <p:spPr>
          <a:xfrm>
            <a:off x="765925" y="17747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000000"/>
                </a:solidFill>
              </a:rPr>
              <a:t>Thanks for your attention</a:t>
            </a:r>
            <a:r>
              <a:rPr lang="en-GB" sz="3100">
                <a:solidFill>
                  <a:srgbClr val="000000"/>
                </a:solidFill>
              </a:rPr>
              <a:t>!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Realistic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729450" y="2055800"/>
            <a:ext cx="76887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Recommendation Systems with Directed Probabilistic Models:</a:t>
            </a:r>
            <a:endParaRPr b="1" sz="1300" u="sng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latin typeface="Lato"/>
                <a:ea typeface="Lato"/>
                <a:cs typeface="Lato"/>
                <a:sym typeface="Lato"/>
              </a:rPr>
              <a:t>A streaming platform (e.g., Netflix or Spotify) aims to recommend personalized content to users.</a:t>
            </a:r>
            <a:br>
              <a:rPr b="1" lang="en-GB" sz="1300">
                <a:latin typeface="Lato"/>
                <a:ea typeface="Lato"/>
                <a:cs typeface="Lato"/>
                <a:sym typeface="Lato"/>
              </a:rPr>
            </a:br>
            <a:r>
              <a:rPr b="1" lang="en-GB" sz="1300">
                <a:latin typeface="Lato"/>
                <a:ea typeface="Lato"/>
                <a:cs typeface="Lato"/>
                <a:sym typeface="Lato"/>
              </a:rPr>
              <a:t>This involves: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GB" sz="1300">
                <a:latin typeface="Lato"/>
                <a:ea typeface="Lato"/>
                <a:cs typeface="Lato"/>
                <a:sym typeface="Lato"/>
              </a:rPr>
              <a:t>Large-scale data (millions of users and items).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GB" sz="1300">
                <a:latin typeface="Lato"/>
                <a:ea typeface="Lato"/>
                <a:cs typeface="Lato"/>
                <a:sym typeface="Lato"/>
              </a:rPr>
              <a:t>Continuous latent variables (user preferences and item attributes).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GB" sz="1300">
                <a:latin typeface="Lato"/>
                <a:ea typeface="Lato"/>
                <a:cs typeface="Lato"/>
                <a:sym typeface="Lato"/>
              </a:rPr>
              <a:t>Intractable posterior distributions due to complex interactions between users and items.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Solution </a:t>
            </a:r>
            <a:endParaRPr sz="1200"/>
          </a:p>
        </p:txBody>
      </p:sp>
      <p:sp>
        <p:nvSpPr>
          <p:cNvPr id="196" name="Google Shape;196;p21"/>
          <p:cNvSpPr txBox="1"/>
          <p:nvPr>
            <p:ph idx="4294967295" type="body"/>
          </p:nvPr>
        </p:nvSpPr>
        <p:spPr>
          <a:xfrm>
            <a:off x="729450" y="1749350"/>
            <a:ext cx="7010100" cy="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lt1"/>
                </a:solidFill>
              </a:rPr>
              <a:t>Using </a:t>
            </a:r>
            <a:r>
              <a:rPr b="1" lang="en-GB" sz="1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variational Bayesian (VB) approach involves the optimization of an approximation to the intractable posterior.</a:t>
            </a:r>
            <a:endParaRPr b="1" sz="14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729450" y="2699450"/>
            <a:ext cx="72153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Drawbacks 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It requires analytical solutions of expectations w.r.t. the approximate posterior, which are also intractable.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Novel solution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815850" y="1305200"/>
            <a:ext cx="46764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Reparameterization of the variational lower bound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208" name="Google Shape;208;p23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784600" y="599350"/>
            <a:ext cx="282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5317850" y="1404500"/>
            <a:ext cx="795600" cy="4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6321600" y="1305200"/>
            <a:ext cx="28224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estimator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806400" y="2048675"/>
            <a:ext cx="1438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Use:</a:t>
            </a:r>
            <a:endParaRPr b="1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958950" y="2539050"/>
            <a:ext cx="67128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SGVB (Stochastic Gradient Variational Bayes) estimator can be used for efficient approximate posterior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 Encoding VB (AEVB) algorithm.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729450" y="2055800"/>
            <a:ext cx="76887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Case of use :</a:t>
            </a:r>
            <a:endParaRPr b="1" sz="1300" u="sng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/>
              <a:t>i.i.d. dataset and continuous latent variables per datapoint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Aim :</a:t>
            </a:r>
            <a:endParaRPr b="1" sz="1300" u="sng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/>
              <a:t>Perform very efficient approximate posterior inference using simple ancestral sampling.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Tools:</a:t>
            </a:r>
            <a:endParaRPr b="1" sz="1300" u="sng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/>
              <a:t>Using the SGVB estimator to optimize a recognition model.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509875" y="516100"/>
            <a:ext cx="49911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Methodology</a:t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50" y="1269475"/>
            <a:ext cx="7289798" cy="35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75" y="1514475"/>
            <a:ext cx="4125326" cy="13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187" y="3376100"/>
            <a:ext cx="8023626" cy="10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50" y="504050"/>
            <a:ext cx="5516399" cy="6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/>
        </p:nvSpPr>
        <p:spPr>
          <a:xfrm>
            <a:off x="5406900" y="1544238"/>
            <a:ext cx="31227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Intractability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Large datasets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Char char="●"/>
            </a:pPr>
            <a:r>
              <a:rPr b="1" lang="en-GB" sz="1300">
                <a:solidFill>
                  <a:srgbClr val="0000FF"/>
                </a:solidFill>
              </a:rPr>
              <a:t>Difficulty computing posteriors</a:t>
            </a:r>
            <a:endParaRPr b="1"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